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7" r:id="rId2"/>
    <p:sldId id="258" r:id="rId3"/>
    <p:sldId id="265" r:id="rId4"/>
    <p:sldId id="261" r:id="rId5"/>
    <p:sldId id="273" r:id="rId6"/>
    <p:sldId id="269" r:id="rId7"/>
    <p:sldId id="298" r:id="rId8"/>
    <p:sldId id="278" r:id="rId9"/>
    <p:sldId id="271" r:id="rId10"/>
    <p:sldId id="291" r:id="rId11"/>
    <p:sldId id="296" r:id="rId12"/>
    <p:sldId id="292" r:id="rId13"/>
    <p:sldId id="300" r:id="rId14"/>
    <p:sldId id="294" r:id="rId15"/>
    <p:sldId id="297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FFFF00"/>
    <a:srgbClr val="37451B"/>
    <a:srgbClr val="DCFDD3"/>
    <a:srgbClr val="99FA7E"/>
    <a:srgbClr val="EEF187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76149" autoAdjust="0"/>
  </p:normalViewPr>
  <p:slideViewPr>
    <p:cSldViewPr>
      <p:cViewPr varScale="1">
        <p:scale>
          <a:sx n="56" d="100"/>
          <a:sy n="5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EF929CC-775F-44B3-B1B0-AB96B6BEE5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5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9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285720" y="357166"/>
            <a:ext cx="8640763" cy="12144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2020B"/>
                </a:solidFill>
              </a:rPr>
              <a:t>Использование </a:t>
            </a:r>
            <a:br>
              <a:rPr lang="ru-RU" sz="3200" b="1" dirty="0" smtClean="0">
                <a:solidFill>
                  <a:srgbClr val="C2020B"/>
                </a:solidFill>
              </a:rPr>
            </a:br>
            <a:r>
              <a:rPr lang="ru-RU" sz="3200" b="1" dirty="0" smtClean="0">
                <a:solidFill>
                  <a:srgbClr val="C2020B"/>
                </a:solidFill>
              </a:rPr>
              <a:t>здоровьесберегающих технологий</a:t>
            </a:r>
            <a:br>
              <a:rPr lang="ru-RU" sz="3200" b="1" dirty="0" smtClean="0">
                <a:solidFill>
                  <a:srgbClr val="C2020B"/>
                </a:solidFill>
              </a:rPr>
            </a:br>
            <a:r>
              <a:rPr lang="ru-RU" sz="3200" b="1" dirty="0" smtClean="0">
                <a:solidFill>
                  <a:srgbClr val="C2020B"/>
                </a:solidFill>
              </a:rPr>
              <a:t>в музыкальной деятельности дошкольников</a:t>
            </a:r>
          </a:p>
        </p:txBody>
      </p:sp>
      <p:sp>
        <p:nvSpPr>
          <p:cNvPr id="15364" name="Text Box 0"/>
          <p:cNvSpPr txBox="1">
            <a:spLocks noChangeArrowheads="1"/>
          </p:cNvSpPr>
          <p:nvPr/>
        </p:nvSpPr>
        <p:spPr bwMode="auto">
          <a:xfrm>
            <a:off x="4788024" y="4725144"/>
            <a:ext cx="410445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6600"/>
                </a:solidFill>
              </a:rPr>
              <a:t> </a:t>
            </a:r>
            <a:r>
              <a:rPr lang="ru-RU" sz="1600" b="1" i="1" dirty="0" smtClean="0">
                <a:solidFill>
                  <a:srgbClr val="006600"/>
                </a:solidFill>
              </a:rPr>
              <a:t>                   </a:t>
            </a:r>
            <a:endParaRPr lang="ru-RU" sz="2000" b="1" i="1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Презентацию </a:t>
            </a:r>
            <a:r>
              <a:rPr lang="ru-RU" sz="2000" b="1" i="1" dirty="0" smtClean="0">
                <a:solidFill>
                  <a:schemeClr val="tx2"/>
                </a:solidFill>
              </a:rPr>
              <a:t>подготовил</a:t>
            </a:r>
            <a:r>
              <a:rPr lang="ru-RU" sz="2000" b="1" i="1" dirty="0" smtClean="0">
                <a:solidFill>
                  <a:schemeClr val="tx2"/>
                </a:solidFill>
              </a:rPr>
              <a:t>а:</a:t>
            </a:r>
            <a:r>
              <a:rPr lang="ru-RU" sz="2000" b="1" i="1" dirty="0" smtClean="0">
                <a:solidFill>
                  <a:schemeClr val="tx2"/>
                </a:solidFill>
              </a:rPr>
              <a:t>  музыкальный руководитель </a:t>
            </a:r>
            <a:r>
              <a:rPr lang="ru-RU" sz="2000" b="1" i="1" dirty="0" smtClean="0">
                <a:solidFill>
                  <a:schemeClr val="tx2"/>
                </a:solidFill>
              </a:rPr>
              <a:t>МБДОУ </a:t>
            </a:r>
            <a:r>
              <a:rPr lang="ru-RU" sz="2000" b="1" i="1" dirty="0" smtClean="0">
                <a:solidFill>
                  <a:schemeClr val="tx2"/>
                </a:solidFill>
              </a:rPr>
              <a:t>ДС № 29 г.Кузнецка 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Николина О.А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31750" name="Picture 6" descr="http://www.chitalnya.ru/upload2/970/a160354d3527aac53bdc864f4d354635.jpg"/>
          <p:cNvPicPr>
            <a:picLocks noChangeAspect="1" noChangeArrowheads="1"/>
          </p:cNvPicPr>
          <p:nvPr/>
        </p:nvPicPr>
        <p:blipFill>
          <a:blip r:embed="rId2" cstate="print"/>
          <a:srcRect l="3375" r="3814" b="4922"/>
          <a:stretch>
            <a:fillRect/>
          </a:stretch>
        </p:blipFill>
        <p:spPr bwMode="auto">
          <a:xfrm>
            <a:off x="179512" y="2852936"/>
            <a:ext cx="446449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</a:t>
            </a:r>
            <a:r>
              <a:rPr lang="ru-RU" b="1" dirty="0" err="1" smtClean="0">
                <a:solidFill>
                  <a:srgbClr val="FF0000"/>
                </a:solidFill>
              </a:rPr>
              <a:t>Танцетерапия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4869160"/>
            <a:ext cx="2736304" cy="18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Помогает устанавливать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дружеские связи друг с другом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84168" y="4797152"/>
            <a:ext cx="2736000" cy="18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 и  укреплению самооценки</a:t>
            </a:r>
          </a:p>
        </p:txBody>
      </p:sp>
      <p:pic>
        <p:nvPicPr>
          <p:cNvPr id="5122" name="Picture 2" descr="G:\фото\праздники\8 марта 2015г\P1060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39819" cy="2204864"/>
          </a:xfrm>
          <a:prstGeom prst="rect">
            <a:avLst/>
          </a:prstGeom>
          <a:noFill/>
        </p:spPr>
      </p:pic>
      <p:pic>
        <p:nvPicPr>
          <p:cNvPr id="5123" name="Picture 3" descr="G:\фото\праздники\8 марта 2015г\P1060232.JPG"/>
          <p:cNvPicPr>
            <a:picLocks noChangeAspect="1" noChangeArrowheads="1"/>
          </p:cNvPicPr>
          <p:nvPr/>
        </p:nvPicPr>
        <p:blipFill>
          <a:blip r:embed="rId3" cstate="print"/>
          <a:srcRect t="13741"/>
          <a:stretch>
            <a:fillRect/>
          </a:stretch>
        </p:blipFill>
        <p:spPr bwMode="auto">
          <a:xfrm>
            <a:off x="3203848" y="2996952"/>
            <a:ext cx="3019739" cy="2088232"/>
          </a:xfrm>
          <a:prstGeom prst="rect">
            <a:avLst/>
          </a:prstGeom>
          <a:noFill/>
        </p:spPr>
      </p:pic>
      <p:pic>
        <p:nvPicPr>
          <p:cNvPr id="5124" name="Picture 4" descr="G:\фото\праздники\День матери 2015г\P1080377.JPG"/>
          <p:cNvPicPr>
            <a:picLocks noChangeAspect="1" noChangeArrowheads="1"/>
          </p:cNvPicPr>
          <p:nvPr/>
        </p:nvPicPr>
        <p:blipFill>
          <a:blip r:embed="rId4" cstate="print"/>
          <a:srcRect t="23636"/>
          <a:stretch>
            <a:fillRect/>
          </a:stretch>
        </p:blipFill>
        <p:spPr bwMode="auto">
          <a:xfrm>
            <a:off x="6012160" y="476672"/>
            <a:ext cx="2918521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3979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85175" cy="14319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Сказкатерапия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90360" y="4797152"/>
            <a:ext cx="2880000" cy="16980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открывает ребёнку перспективы собственного роста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4499992" y="4803158"/>
            <a:ext cx="2880000" cy="169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дарит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надежду и мечты</a:t>
            </a:r>
          </a:p>
        </p:txBody>
      </p:sp>
      <p:pic>
        <p:nvPicPr>
          <p:cNvPr id="3074" name="Picture 2" descr="G:\фото\праздники\Осень\DSC0668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8333"/>
          <a:stretch>
            <a:fillRect/>
          </a:stretch>
        </p:blipFill>
        <p:spPr bwMode="auto">
          <a:xfrm>
            <a:off x="395536" y="1556792"/>
            <a:ext cx="3816424" cy="288032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фото\праздники\Осень\P102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16424" cy="288032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http://img-fotki.yandex.ru/get/9496/16969765.1b5/0_87ae0_1c9a3858_orig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298309" y="4365104"/>
            <a:ext cx="1845691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155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Улыбкотерапия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xn--d1akcekdb2f5ai.xn--p1ai/images/metodkabinet/kolobok1.jpg"/>
          <p:cNvPicPr>
            <a:picLocks noChangeAspect="1" noChangeArrowheads="1"/>
          </p:cNvPicPr>
          <p:nvPr/>
        </p:nvPicPr>
        <p:blipFill>
          <a:blip r:embed="rId2" cstate="print"/>
          <a:srcRect l="69330" t="3927" r="2643" b="55819"/>
          <a:stretch>
            <a:fillRect/>
          </a:stretch>
        </p:blipFill>
        <p:spPr bwMode="auto">
          <a:xfrm>
            <a:off x="6983760" y="4400253"/>
            <a:ext cx="2160240" cy="245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Картинки по запросу дети смеются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5103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Картинки по запросу дети смеются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77072"/>
            <a:ext cx="391588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Картинки по запросу дети смеются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145695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Игротерапия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48064" y="1268760"/>
            <a:ext cx="3384376" cy="19945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Способствует позитивному восприятию себя и окружающего мира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5787" r="15144"/>
          <a:stretch>
            <a:fillRect/>
          </a:stretch>
        </p:blipFill>
        <p:spPr bwMode="auto">
          <a:xfrm>
            <a:off x="323528" y="1412776"/>
            <a:ext cx="3671888" cy="2457450"/>
          </a:xfrm>
          <a:prstGeom prst="rect">
            <a:avLst/>
          </a:prstGeom>
          <a:ln w="38100" cap="sq">
            <a:solidFill>
              <a:srgbClr val="2832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600400" cy="2483768"/>
          </a:xfrm>
          <a:prstGeom prst="rect">
            <a:avLst/>
          </a:prstGeom>
          <a:ln w="38100" cap="sq">
            <a:solidFill>
              <a:srgbClr val="2832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3861048"/>
            <a:ext cx="3816424" cy="275354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775868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фото\Фото социум\Ветераны 2014г. ноябрь\P105032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29126" b="9701"/>
          <a:stretch>
            <a:fillRect/>
          </a:stretch>
        </p:blipFill>
        <p:spPr bwMode="auto">
          <a:xfrm>
            <a:off x="6084168" y="3356992"/>
            <a:ext cx="2808312" cy="223224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G:\фото\праздники\Единство\P102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808312" cy="208823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G:\фото\праздники\День матери 2015г\P108036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2339"/>
          <a:stretch>
            <a:fillRect/>
          </a:stretch>
        </p:blipFill>
        <p:spPr bwMode="auto">
          <a:xfrm>
            <a:off x="3059832" y="3789041"/>
            <a:ext cx="2837529" cy="230425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870700" cy="111601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Фольклорная </a:t>
            </a:r>
            <a:r>
              <a:rPr lang="ru-RU" sz="4000" b="1" dirty="0" err="1" smtClean="0">
                <a:solidFill>
                  <a:srgbClr val="FF0000"/>
                </a:solidFill>
              </a:rPr>
              <a:t>арттерапия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Связной\Desktop\фото\покров 2013\SAM_1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4941168"/>
            <a:ext cx="3566743" cy="16274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Психологическая коррекция на основе искусства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player.myshared.ru/1252879/data/images/img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2808312" cy="2520280"/>
          </a:xfrm>
          <a:prstGeom prst="rect">
            <a:avLst/>
          </a:prstGeom>
          <a:noFill/>
        </p:spPr>
      </p:pic>
      <p:pic>
        <p:nvPicPr>
          <p:cNvPr id="2054" name="Picture 6" descr="G:\фото\Фото социум\Ветераны 2014г. ноябрь\P10503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340768"/>
            <a:ext cx="2784310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1788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Праздникотерапия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язной\Desktop\фото\день здоровья\2013 лето\P726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язной\Desktop\фото\день здоровья\2013 лето\P726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язной\Desktop\фото\день здоровья\2013 лето\P726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22688" y="-1342087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0000" contrast="20000"/>
          </a:blip>
          <a:srcRect l="12720" t="12914"/>
          <a:stretch>
            <a:fillRect/>
          </a:stretch>
        </p:blipFill>
        <p:spPr>
          <a:xfrm>
            <a:off x="323528" y="1484784"/>
            <a:ext cx="2841043" cy="223224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323528" y="4437112"/>
            <a:ext cx="2749396" cy="201622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G:\фото\праздники\Играем вместе\P1060784.JPG"/>
          <p:cNvPicPr>
            <a:picLocks noChangeAspect="1" noChangeArrowheads="1"/>
          </p:cNvPicPr>
          <p:nvPr/>
        </p:nvPicPr>
        <p:blipFill>
          <a:blip r:embed="rId5" cstate="print"/>
          <a:srcRect l="14563" t="8001" r="11413" b="16077"/>
          <a:stretch>
            <a:fillRect/>
          </a:stretch>
        </p:blipFill>
        <p:spPr bwMode="auto">
          <a:xfrm>
            <a:off x="3347865" y="1268760"/>
            <a:ext cx="2664296" cy="216024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G:\фото\праздники\День матери 2015г\P10802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89040"/>
            <a:ext cx="2698717" cy="201622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G:\фото\праздники\выпуск\DSCN27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81128"/>
            <a:ext cx="2736304" cy="202083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G:\фото\праздники\23 февраля\DSC07333.JPG"/>
          <p:cNvPicPr>
            <a:picLocks noChangeAspect="1" noChangeArrowheads="1"/>
          </p:cNvPicPr>
          <p:nvPr/>
        </p:nvPicPr>
        <p:blipFill>
          <a:blip r:embed="rId8" cstate="print"/>
          <a:srcRect t="18783"/>
          <a:stretch>
            <a:fillRect/>
          </a:stretch>
        </p:blipFill>
        <p:spPr bwMode="auto">
          <a:xfrm>
            <a:off x="6156176" y="2132856"/>
            <a:ext cx="2699792" cy="198884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9423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384376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Результаты 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844824"/>
            <a:ext cx="7344816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эмоционального благополучия каждого воспитанника;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речевого развития;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снижение уровня заболеваемости;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физической и умственной работоспособности дошкольников. </a:t>
            </a:r>
          </a:p>
          <a:p>
            <a:endParaRPr lang="ru-RU" dirty="0"/>
          </a:p>
        </p:txBody>
      </p:sp>
      <p:pic>
        <p:nvPicPr>
          <p:cNvPr id="16386" name="Picture 2" descr="http://photo.elsoar.com/wp-content/images/Sweet-Kids-Photo-Gallery-Cute-Picture-17.jpg"/>
          <p:cNvPicPr>
            <a:picLocks noChangeAspect="1" noChangeArrowheads="1"/>
          </p:cNvPicPr>
          <p:nvPr/>
        </p:nvPicPr>
        <p:blipFill>
          <a:blip r:embed="rId2" cstate="print"/>
          <a:srcRect l="12597" r="54337"/>
          <a:stretch>
            <a:fillRect/>
          </a:stretch>
        </p:blipFill>
        <p:spPr bwMode="auto">
          <a:xfrm>
            <a:off x="7524328" y="1124744"/>
            <a:ext cx="161967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C00000"/>
                </a:solidFill>
              </a:rPr>
              <a:t> технологии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412776"/>
            <a:ext cx="8280920" cy="2304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целостная система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-оздоровительных, коррекционных и профилактических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мероприятий направленных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укрепление здоровья участников образовательного процесса. </a:t>
            </a:r>
          </a:p>
        </p:txBody>
      </p:sp>
      <p:pic>
        <p:nvPicPr>
          <p:cNvPr id="30722" name="Picture 2" descr="http://www.trainupthechild.org/wp-content/uploads/2008/11/making-a-joyful-no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09120"/>
            <a:ext cx="2376264" cy="1970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055" y="104128"/>
            <a:ext cx="8872119" cy="6611866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83214"/>
                </a:solidFill>
              </a:rPr>
              <a:t> </a:t>
            </a:r>
            <a:endParaRPr lang="ru-RU" b="1" dirty="0" smtClean="0">
              <a:solidFill>
                <a:srgbClr val="37451B"/>
              </a:solidFill>
            </a:endParaRP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64318" y="-737332"/>
            <a:ext cx="8788284" cy="7229539"/>
            <a:chOff x="141083" y="-834292"/>
            <a:chExt cx="8788284" cy="72295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7139" y="394455"/>
              <a:ext cx="8572560" cy="6000792"/>
            </a:xfrm>
            <a:prstGeom prst="rect">
              <a:avLst/>
            </a:prstGeom>
            <a:noFill/>
          </p:spPr>
        </p:sp>
        <p:sp>
          <p:nvSpPr>
            <p:cNvPr id="7" name="Арка 6"/>
            <p:cNvSpPr/>
            <p:nvPr/>
          </p:nvSpPr>
          <p:spPr>
            <a:xfrm>
              <a:off x="1414967" y="727609"/>
              <a:ext cx="5091765" cy="5091765"/>
            </a:xfrm>
            <a:prstGeom prst="blockArc">
              <a:avLst>
                <a:gd name="adj1" fmla="val 14843947"/>
                <a:gd name="adj2" fmla="val 17714545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559046" y="1183995"/>
              <a:ext cx="5091765" cy="5091765"/>
            </a:xfrm>
            <a:prstGeom prst="blockArc">
              <a:avLst>
                <a:gd name="adj1" fmla="val 13616047"/>
                <a:gd name="adj2" fmla="val 15804411"/>
                <a:gd name="adj3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0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1023025" y="-834292"/>
              <a:ext cx="5091765" cy="5091765"/>
            </a:xfrm>
            <a:prstGeom prst="blockArc">
              <a:avLst>
                <a:gd name="adj1" fmla="val 9249807"/>
                <a:gd name="adj2" fmla="val 11253230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726349"/>
                <a:satOff val="30964"/>
                <a:lumOff val="6711"/>
                <a:alphaOff val="0"/>
              </a:schemeClr>
            </a:fillRef>
            <a:effectRef idx="0">
              <a:schemeClr val="accent5">
                <a:hueOff val="-7726349"/>
                <a:satOff val="30964"/>
                <a:lumOff val="67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Арка 9"/>
            <p:cNvSpPr/>
            <p:nvPr/>
          </p:nvSpPr>
          <p:spPr>
            <a:xfrm>
              <a:off x="1701467" y="520647"/>
              <a:ext cx="5091765" cy="5091765"/>
            </a:xfrm>
            <a:prstGeom prst="blockArc">
              <a:avLst>
                <a:gd name="adj1" fmla="val 9134174"/>
                <a:gd name="adj2" fmla="val 10987966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Арка 10"/>
            <p:cNvSpPr/>
            <p:nvPr/>
          </p:nvSpPr>
          <p:spPr>
            <a:xfrm>
              <a:off x="1222595" y="398140"/>
              <a:ext cx="5091765" cy="5091765"/>
            </a:xfrm>
            <a:prstGeom prst="blockArc">
              <a:avLst>
                <a:gd name="adj1" fmla="val 6078272"/>
                <a:gd name="adj2" fmla="val 8275204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Арка 11"/>
            <p:cNvSpPr/>
            <p:nvPr/>
          </p:nvSpPr>
          <p:spPr>
            <a:xfrm>
              <a:off x="1752898" y="567053"/>
              <a:ext cx="5091765" cy="5091765"/>
            </a:xfrm>
            <a:prstGeom prst="blockArc">
              <a:avLst>
                <a:gd name="adj1" fmla="val 4001050"/>
                <a:gd name="adj2" fmla="val 684187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Арка 12"/>
            <p:cNvSpPr/>
            <p:nvPr/>
          </p:nvSpPr>
          <p:spPr>
            <a:xfrm>
              <a:off x="2514180" y="372804"/>
              <a:ext cx="5091765" cy="5091765"/>
            </a:xfrm>
            <a:prstGeom prst="blockArc">
              <a:avLst>
                <a:gd name="adj1" fmla="val 2681817"/>
                <a:gd name="adj2" fmla="val 508123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Арка 13"/>
            <p:cNvSpPr/>
            <p:nvPr/>
          </p:nvSpPr>
          <p:spPr>
            <a:xfrm>
              <a:off x="2346355" y="560346"/>
              <a:ext cx="5091765" cy="5091765"/>
            </a:xfrm>
            <a:prstGeom prst="blockArc">
              <a:avLst>
                <a:gd name="adj1" fmla="val 189399"/>
                <a:gd name="adj2" fmla="val 2337084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0">
              <a:schemeClr val="accent5">
                <a:hueOff val="-2207528"/>
                <a:satOff val="8847"/>
                <a:lumOff val="19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Арка 14"/>
            <p:cNvSpPr/>
            <p:nvPr/>
          </p:nvSpPr>
          <p:spPr>
            <a:xfrm>
              <a:off x="2385423" y="1160632"/>
              <a:ext cx="5091765" cy="5091765"/>
            </a:xfrm>
            <a:prstGeom prst="blockArc">
              <a:avLst>
                <a:gd name="adj1" fmla="val 18937897"/>
                <a:gd name="adj2" fmla="val 20963761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Арка 15"/>
            <p:cNvSpPr/>
            <p:nvPr/>
          </p:nvSpPr>
          <p:spPr>
            <a:xfrm>
              <a:off x="2792871" y="1096982"/>
              <a:ext cx="5091765" cy="5091765"/>
            </a:xfrm>
            <a:prstGeom prst="blockArc">
              <a:avLst>
                <a:gd name="adj1" fmla="val 16264036"/>
                <a:gd name="adj2" fmla="val 1879820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103027" y="2553492"/>
              <a:ext cx="2700000" cy="1440000"/>
            </a:xfrm>
            <a:custGeom>
              <a:avLst/>
              <a:gdLst>
                <a:gd name="connsiteX0" fmla="*/ 0 w 2138320"/>
                <a:gd name="connsiteY0" fmla="*/ 696939 h 1393878"/>
                <a:gd name="connsiteX1" fmla="*/ 1069160 w 2138320"/>
                <a:gd name="connsiteY1" fmla="*/ 0 h 1393878"/>
                <a:gd name="connsiteX2" fmla="*/ 2138320 w 2138320"/>
                <a:gd name="connsiteY2" fmla="*/ 696939 h 1393878"/>
                <a:gd name="connsiteX3" fmla="*/ 1069160 w 2138320"/>
                <a:gd name="connsiteY3" fmla="*/ 1393878 h 1393878"/>
                <a:gd name="connsiteX4" fmla="*/ 0 w 2138320"/>
                <a:gd name="connsiteY4" fmla="*/ 696939 h 139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320" h="1393878">
                  <a:moveTo>
                    <a:pt x="0" y="696939"/>
                  </a:moveTo>
                  <a:cubicBezTo>
                    <a:pt x="0" y="312030"/>
                    <a:pt x="478679" y="0"/>
                    <a:pt x="1069160" y="0"/>
                  </a:cubicBezTo>
                  <a:cubicBezTo>
                    <a:pt x="1659641" y="0"/>
                    <a:pt x="2138320" y="312030"/>
                    <a:pt x="2138320" y="696939"/>
                  </a:cubicBezTo>
                  <a:cubicBezTo>
                    <a:pt x="2138320" y="1081848"/>
                    <a:pt x="1659641" y="1393878"/>
                    <a:pt x="1069160" y="1393878"/>
                  </a:cubicBezTo>
                  <a:cubicBezTo>
                    <a:pt x="478679" y="1393878"/>
                    <a:pt x="0" y="1081848"/>
                    <a:pt x="0" y="696939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550" tIns="229529" rIns="338550" bIns="229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Система музыкально </a:t>
              </a:r>
              <a:r>
                <a:rPr lang="ru-RU" sz="2000" b="1" dirty="0">
                  <a:solidFill>
                    <a:schemeClr val="tx1"/>
                  </a:solidFill>
                </a:rPr>
                <a:t>– оздоровительной работы.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199839" y="496097"/>
              <a:ext cx="2613786" cy="1080000"/>
            </a:xfrm>
            <a:custGeom>
              <a:avLst/>
              <a:gdLst>
                <a:gd name="connsiteX0" fmla="*/ 0 w 1634536"/>
                <a:gd name="connsiteY0" fmla="*/ 510845 h 1021690"/>
                <a:gd name="connsiteX1" fmla="*/ 817268 w 1634536"/>
                <a:gd name="connsiteY1" fmla="*/ 0 h 1021690"/>
                <a:gd name="connsiteX2" fmla="*/ 1634536 w 1634536"/>
                <a:gd name="connsiteY2" fmla="*/ 510845 h 1021690"/>
                <a:gd name="connsiteX3" fmla="*/ 817268 w 1634536"/>
                <a:gd name="connsiteY3" fmla="*/ 1021690 h 1021690"/>
                <a:gd name="connsiteX4" fmla="*/ 0 w 1634536"/>
                <a:gd name="connsiteY4" fmla="*/ 510845 h 102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536" h="1021690">
                  <a:moveTo>
                    <a:pt x="0" y="510845"/>
                  </a:moveTo>
                  <a:cubicBezTo>
                    <a:pt x="0" y="228713"/>
                    <a:pt x="365903" y="0"/>
                    <a:pt x="817268" y="0"/>
                  </a:cubicBezTo>
                  <a:cubicBezTo>
                    <a:pt x="1268633" y="0"/>
                    <a:pt x="1634536" y="228713"/>
                    <a:pt x="1634536" y="510845"/>
                  </a:cubicBezTo>
                  <a:cubicBezTo>
                    <a:pt x="1634536" y="792977"/>
                    <a:pt x="1268633" y="1021690"/>
                    <a:pt x="817268" y="1021690"/>
                  </a:cubicBezTo>
                  <a:cubicBezTo>
                    <a:pt x="365903" y="1021690"/>
                    <a:pt x="0" y="792977"/>
                    <a:pt x="0" y="510845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772" tIns="175023" rIns="264772" bIns="17502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Дыхательная гимнастика</a:t>
              </a:r>
              <a:endParaRPr lang="ru-RU" sz="2000" b="1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232892" y="1473492"/>
              <a:ext cx="2520000" cy="1080000"/>
            </a:xfrm>
            <a:custGeom>
              <a:avLst/>
              <a:gdLst>
                <a:gd name="connsiteX0" fmla="*/ 0 w 1837348"/>
                <a:gd name="connsiteY0" fmla="*/ 552235 h 1104470"/>
                <a:gd name="connsiteX1" fmla="*/ 918674 w 1837348"/>
                <a:gd name="connsiteY1" fmla="*/ 0 h 1104470"/>
                <a:gd name="connsiteX2" fmla="*/ 1837348 w 1837348"/>
                <a:gd name="connsiteY2" fmla="*/ 552235 h 1104470"/>
                <a:gd name="connsiteX3" fmla="*/ 918674 w 1837348"/>
                <a:gd name="connsiteY3" fmla="*/ 1104470 h 1104470"/>
                <a:gd name="connsiteX4" fmla="*/ 0 w 1837348"/>
                <a:gd name="connsiteY4" fmla="*/ 552235 h 110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348" h="1104470">
                  <a:moveTo>
                    <a:pt x="0" y="552235"/>
                  </a:moveTo>
                  <a:cubicBezTo>
                    <a:pt x="0" y="247244"/>
                    <a:pt x="411304" y="0"/>
                    <a:pt x="918674" y="0"/>
                  </a:cubicBezTo>
                  <a:cubicBezTo>
                    <a:pt x="1426044" y="0"/>
                    <a:pt x="1837348" y="247244"/>
                    <a:pt x="1837348" y="552235"/>
                  </a:cubicBezTo>
                  <a:cubicBezTo>
                    <a:pt x="1837348" y="857226"/>
                    <a:pt x="1426044" y="1104470"/>
                    <a:pt x="918674" y="1104470"/>
                  </a:cubicBezTo>
                  <a:cubicBezTo>
                    <a:pt x="411304" y="1104470"/>
                    <a:pt x="0" y="857226"/>
                    <a:pt x="0" y="552235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473" tIns="187146" rIns="294473" bIns="18714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Пальчиковая гимнастика</a:t>
              </a:r>
              <a:endParaRPr lang="ru-RU" sz="2000" b="1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960933" y="2562864"/>
              <a:ext cx="2968434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74" tIns="165750" rIns="257174" bIns="16575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prstClr val="white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prstClr val="white"/>
                  </a:solidFill>
                </a:rPr>
                <a:t>Психогимнастика</a:t>
              </a:r>
              <a:endParaRPr lang="ru-RU" sz="2000" b="1" dirty="0">
                <a:solidFill>
                  <a:prstClr val="white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532871" y="5108747"/>
              <a:ext cx="2520000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9400" rIns="250824" bIns="15940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Сказкотерапия</a:t>
              </a:r>
              <a:endParaRPr lang="ru-RU" sz="20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15329" y="4064221"/>
              <a:ext cx="2675138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9400" rIns="250824" bIns="15940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/>
                <a:t>Праздникотера-пия</a:t>
              </a:r>
              <a:endParaRPr lang="ru-RU" sz="2000" b="1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61497" y="2944022"/>
              <a:ext cx="2520000" cy="1080000"/>
            </a:xfrm>
            <a:custGeom>
              <a:avLst/>
              <a:gdLst>
                <a:gd name="connsiteX0" fmla="*/ 0 w 1599996"/>
                <a:gd name="connsiteY0" fmla="*/ 462177 h 924353"/>
                <a:gd name="connsiteX1" fmla="*/ 799998 w 1599996"/>
                <a:gd name="connsiteY1" fmla="*/ 0 h 924353"/>
                <a:gd name="connsiteX2" fmla="*/ 1599996 w 1599996"/>
                <a:gd name="connsiteY2" fmla="*/ 462177 h 924353"/>
                <a:gd name="connsiteX3" fmla="*/ 799998 w 1599996"/>
                <a:gd name="connsiteY3" fmla="*/ 924354 h 924353"/>
                <a:gd name="connsiteX4" fmla="*/ 0 w 1599996"/>
                <a:gd name="connsiteY4" fmla="*/ 462177 h 9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24353">
                  <a:moveTo>
                    <a:pt x="0" y="462177"/>
                  </a:moveTo>
                  <a:cubicBezTo>
                    <a:pt x="0" y="206924"/>
                    <a:pt x="358171" y="0"/>
                    <a:pt x="799998" y="0"/>
                  </a:cubicBezTo>
                  <a:cubicBezTo>
                    <a:pt x="1241825" y="0"/>
                    <a:pt x="1599996" y="206924"/>
                    <a:pt x="1599996" y="462177"/>
                  </a:cubicBezTo>
                  <a:cubicBezTo>
                    <a:pt x="1599996" y="717430"/>
                    <a:pt x="1241825" y="924354"/>
                    <a:pt x="799998" y="924354"/>
                  </a:cubicBezTo>
                  <a:cubicBezTo>
                    <a:pt x="358171" y="924354"/>
                    <a:pt x="0" y="717430"/>
                    <a:pt x="0" y="46217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1878" rIns="250824" bIns="1518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Игротерапия</a:t>
              </a:r>
              <a:endParaRPr lang="ru-RU" sz="2000" b="1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41083" y="1838686"/>
              <a:ext cx="2520000" cy="1080000"/>
            </a:xfrm>
            <a:custGeom>
              <a:avLst/>
              <a:gdLst>
                <a:gd name="connsiteX0" fmla="*/ 0 w 2577389"/>
                <a:gd name="connsiteY0" fmla="*/ 491214 h 982427"/>
                <a:gd name="connsiteX1" fmla="*/ 1288695 w 2577389"/>
                <a:gd name="connsiteY1" fmla="*/ 0 h 982427"/>
                <a:gd name="connsiteX2" fmla="*/ 2577390 w 2577389"/>
                <a:gd name="connsiteY2" fmla="*/ 491214 h 982427"/>
                <a:gd name="connsiteX3" fmla="*/ 1288695 w 2577389"/>
                <a:gd name="connsiteY3" fmla="*/ 982428 h 982427"/>
                <a:gd name="connsiteX4" fmla="*/ 0 w 2577389"/>
                <a:gd name="connsiteY4" fmla="*/ 491214 h 98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389" h="982427">
                  <a:moveTo>
                    <a:pt x="0" y="491214"/>
                  </a:moveTo>
                  <a:cubicBezTo>
                    <a:pt x="0" y="219924"/>
                    <a:pt x="576968" y="0"/>
                    <a:pt x="1288695" y="0"/>
                  </a:cubicBezTo>
                  <a:cubicBezTo>
                    <a:pt x="2000422" y="0"/>
                    <a:pt x="2577390" y="219924"/>
                    <a:pt x="2577390" y="491214"/>
                  </a:cubicBezTo>
                  <a:cubicBezTo>
                    <a:pt x="2577390" y="762504"/>
                    <a:pt x="2000422" y="982428"/>
                    <a:pt x="1288695" y="982428"/>
                  </a:cubicBezTo>
                  <a:cubicBezTo>
                    <a:pt x="576968" y="982428"/>
                    <a:pt x="0" y="762504"/>
                    <a:pt x="0" y="4912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726349"/>
                <a:satOff val="30964"/>
                <a:lumOff val="6711"/>
                <a:alphaOff val="0"/>
              </a:schemeClr>
            </a:fillRef>
            <a:effectRef idx="0">
              <a:schemeClr val="accent5">
                <a:hueOff val="-7726349"/>
                <a:satOff val="30964"/>
                <a:lumOff val="67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310" tIns="166733" rIns="400310" bIns="1667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/>
                <a:t>Улыбкотера-пия</a:t>
              </a:r>
              <a:endParaRPr lang="ru-RU" sz="2000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64938" y="743967"/>
              <a:ext cx="2520000" cy="1080000"/>
            </a:xfrm>
            <a:custGeom>
              <a:avLst/>
              <a:gdLst>
                <a:gd name="connsiteX0" fmla="*/ 0 w 1692747"/>
                <a:gd name="connsiteY0" fmla="*/ 717019 h 1434037"/>
                <a:gd name="connsiteX1" fmla="*/ 846374 w 1692747"/>
                <a:gd name="connsiteY1" fmla="*/ 0 h 1434037"/>
                <a:gd name="connsiteX2" fmla="*/ 1692748 w 1692747"/>
                <a:gd name="connsiteY2" fmla="*/ 717019 h 1434037"/>
                <a:gd name="connsiteX3" fmla="*/ 846374 w 1692747"/>
                <a:gd name="connsiteY3" fmla="*/ 1434038 h 1434037"/>
                <a:gd name="connsiteX4" fmla="*/ 0 w 1692747"/>
                <a:gd name="connsiteY4" fmla="*/ 717019 h 143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747" h="1434037">
                  <a:moveTo>
                    <a:pt x="0" y="717019"/>
                  </a:moveTo>
                  <a:cubicBezTo>
                    <a:pt x="0" y="321020"/>
                    <a:pt x="378935" y="0"/>
                    <a:pt x="846374" y="0"/>
                  </a:cubicBezTo>
                  <a:cubicBezTo>
                    <a:pt x="1313813" y="0"/>
                    <a:pt x="1692748" y="321020"/>
                    <a:pt x="1692748" y="717019"/>
                  </a:cubicBezTo>
                  <a:cubicBezTo>
                    <a:pt x="1692748" y="1113018"/>
                    <a:pt x="1313813" y="1434038"/>
                    <a:pt x="846374" y="1434038"/>
                  </a:cubicBezTo>
                  <a:cubicBezTo>
                    <a:pt x="378935" y="1434038"/>
                    <a:pt x="0" y="1113018"/>
                    <a:pt x="0" y="7170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0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297" tIns="235410" rIns="273297" bIns="2354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Фольклорная арттерапия</a:t>
              </a:r>
              <a:endParaRPr lang="ru-RU" sz="2000" b="1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928064" y="179888"/>
              <a:ext cx="2520000" cy="962318"/>
            </a:xfrm>
            <a:custGeom>
              <a:avLst/>
              <a:gdLst>
                <a:gd name="connsiteX0" fmla="*/ 0 w 1797978"/>
                <a:gd name="connsiteY0" fmla="*/ 743821 h 1487642"/>
                <a:gd name="connsiteX1" fmla="*/ 898989 w 1797978"/>
                <a:gd name="connsiteY1" fmla="*/ 0 h 1487642"/>
                <a:gd name="connsiteX2" fmla="*/ 1797978 w 1797978"/>
                <a:gd name="connsiteY2" fmla="*/ 743821 h 1487642"/>
                <a:gd name="connsiteX3" fmla="*/ 898989 w 1797978"/>
                <a:gd name="connsiteY3" fmla="*/ 1487642 h 1487642"/>
                <a:gd name="connsiteX4" fmla="*/ 0 w 1797978"/>
                <a:gd name="connsiteY4" fmla="*/ 743821 h 14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978" h="1487642">
                  <a:moveTo>
                    <a:pt x="0" y="743821"/>
                  </a:moveTo>
                  <a:cubicBezTo>
                    <a:pt x="0" y="333020"/>
                    <a:pt x="402491" y="0"/>
                    <a:pt x="898989" y="0"/>
                  </a:cubicBezTo>
                  <a:cubicBezTo>
                    <a:pt x="1395487" y="0"/>
                    <a:pt x="1797978" y="333020"/>
                    <a:pt x="1797978" y="743821"/>
                  </a:cubicBezTo>
                  <a:cubicBezTo>
                    <a:pt x="1797978" y="1154622"/>
                    <a:pt x="1395487" y="1487642"/>
                    <a:pt x="898989" y="1487642"/>
                  </a:cubicBezTo>
                  <a:cubicBezTo>
                    <a:pt x="402491" y="1487642"/>
                    <a:pt x="0" y="1154622"/>
                    <a:pt x="0" y="743821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708" tIns="243260" rIns="288708" bIns="24326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Ритмопластика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4109967" y="5412207"/>
            <a:ext cx="2520000" cy="1080000"/>
          </a:xfrm>
          <a:custGeom>
            <a:avLst/>
            <a:gdLst>
              <a:gd name="connsiteX0" fmla="*/ 0 w 1599996"/>
              <a:gd name="connsiteY0" fmla="*/ 487857 h 975714"/>
              <a:gd name="connsiteX1" fmla="*/ 799998 w 1599996"/>
              <a:gd name="connsiteY1" fmla="*/ 0 h 975714"/>
              <a:gd name="connsiteX2" fmla="*/ 1599996 w 1599996"/>
              <a:gd name="connsiteY2" fmla="*/ 487857 h 975714"/>
              <a:gd name="connsiteX3" fmla="*/ 799998 w 1599996"/>
              <a:gd name="connsiteY3" fmla="*/ 975714 h 975714"/>
              <a:gd name="connsiteX4" fmla="*/ 0 w 1599996"/>
              <a:gd name="connsiteY4" fmla="*/ 487857 h 9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96" h="975714">
                <a:moveTo>
                  <a:pt x="0" y="487857"/>
                </a:moveTo>
                <a:cubicBezTo>
                  <a:pt x="0" y="218421"/>
                  <a:pt x="358171" y="0"/>
                  <a:pt x="799998" y="0"/>
                </a:cubicBezTo>
                <a:cubicBezTo>
                  <a:pt x="1241825" y="0"/>
                  <a:pt x="1599996" y="218421"/>
                  <a:pt x="1599996" y="487857"/>
                </a:cubicBezTo>
                <a:cubicBezTo>
                  <a:pt x="1599996" y="757293"/>
                  <a:pt x="1241825" y="975714"/>
                  <a:pt x="799998" y="975714"/>
                </a:cubicBezTo>
                <a:cubicBezTo>
                  <a:pt x="358171" y="975714"/>
                  <a:pt x="0" y="757293"/>
                  <a:pt x="0" y="48785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5056"/>
              <a:satOff val="17694"/>
              <a:lumOff val="3835"/>
              <a:alphaOff val="0"/>
            </a:schemeClr>
          </a:fillRef>
          <a:effectRef idx="0">
            <a:schemeClr val="accent5">
              <a:hueOff val="-4415056"/>
              <a:satOff val="17694"/>
              <a:lumOff val="38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24" tIns="159400" rIns="250824" bIns="15940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err="1" smtClean="0"/>
              <a:t>Танцетерапия</a:t>
            </a:r>
            <a:endParaRPr lang="ru-RU" sz="2000" b="1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5910971" y="4701181"/>
            <a:ext cx="2520000" cy="1080000"/>
          </a:xfrm>
          <a:custGeom>
            <a:avLst/>
            <a:gdLst>
              <a:gd name="connsiteX0" fmla="*/ 0 w 1599996"/>
              <a:gd name="connsiteY0" fmla="*/ 487857 h 975714"/>
              <a:gd name="connsiteX1" fmla="*/ 799998 w 1599996"/>
              <a:gd name="connsiteY1" fmla="*/ 0 h 975714"/>
              <a:gd name="connsiteX2" fmla="*/ 1599996 w 1599996"/>
              <a:gd name="connsiteY2" fmla="*/ 487857 h 975714"/>
              <a:gd name="connsiteX3" fmla="*/ 799998 w 1599996"/>
              <a:gd name="connsiteY3" fmla="*/ 975714 h 975714"/>
              <a:gd name="connsiteX4" fmla="*/ 0 w 1599996"/>
              <a:gd name="connsiteY4" fmla="*/ 487857 h 9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96" h="975714">
                <a:moveTo>
                  <a:pt x="0" y="487857"/>
                </a:moveTo>
                <a:cubicBezTo>
                  <a:pt x="0" y="218421"/>
                  <a:pt x="358171" y="0"/>
                  <a:pt x="799998" y="0"/>
                </a:cubicBezTo>
                <a:cubicBezTo>
                  <a:pt x="1241825" y="0"/>
                  <a:pt x="1599996" y="218421"/>
                  <a:pt x="1599996" y="487857"/>
                </a:cubicBezTo>
                <a:cubicBezTo>
                  <a:pt x="1599996" y="757293"/>
                  <a:pt x="1241825" y="975714"/>
                  <a:pt x="799998" y="975714"/>
                </a:cubicBezTo>
                <a:cubicBezTo>
                  <a:pt x="358171" y="975714"/>
                  <a:pt x="0" y="757293"/>
                  <a:pt x="0" y="48785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174" tIns="165750" rIns="257174" bIns="1657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err="1" smtClean="0">
                <a:solidFill>
                  <a:prstClr val="white"/>
                </a:solidFill>
              </a:rPr>
              <a:t>Музыкатерапия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541587" cy="1008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 descr="http://static2.keep4u.ru/2012/10/16/f976b9885a20b30010a21d15afee09a8.png"/>
          <p:cNvPicPr>
            <a:picLocks noChangeAspect="1" noChangeArrowheads="1"/>
          </p:cNvPicPr>
          <p:nvPr/>
        </p:nvPicPr>
        <p:blipFill>
          <a:blip r:embed="rId3" cstate="print"/>
          <a:srcRect b="7317"/>
          <a:stretch>
            <a:fillRect/>
          </a:stretch>
        </p:blipFill>
        <p:spPr bwMode="auto">
          <a:xfrm>
            <a:off x="7839896" y="5243786"/>
            <a:ext cx="1304104" cy="16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Методичка\это мамина папка\Картинки\солнышко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619672" cy="14847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355976" y="1484784"/>
            <a:ext cx="321471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укрепляет различные группы мышц и осанку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24128" y="3356992"/>
            <a:ext cx="321471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развивает умение чувствовать и передавать характер музыки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Ритмопластика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5072050"/>
            <a:ext cx="321471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развивает чувство ритма, музыкальный слух и вкус</a:t>
            </a:r>
          </a:p>
        </p:txBody>
      </p:sp>
      <p:sp>
        <p:nvSpPr>
          <p:cNvPr id="10" name="Овал 9"/>
          <p:cNvSpPr/>
          <p:nvPr/>
        </p:nvSpPr>
        <p:spPr>
          <a:xfrm>
            <a:off x="3563888" y="4869160"/>
            <a:ext cx="321471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развивает умение правильно и красиво двигаться </a:t>
            </a:r>
          </a:p>
        </p:txBody>
      </p:sp>
      <p:pic>
        <p:nvPicPr>
          <p:cNvPr id="28674" name="Picture 2" descr="http://www.midvalleynews.com/wp-content/uploads/2014/11/CartoonKids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0"/>
            <a:ext cx="253365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0000" contrast="20000"/>
          </a:blip>
          <a:srcRect l="12720" t="12914"/>
          <a:stretch>
            <a:fillRect/>
          </a:stretch>
        </p:blipFill>
        <p:spPr>
          <a:xfrm>
            <a:off x="323528" y="1700808"/>
            <a:ext cx="3861429" cy="280831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46622" y="5047188"/>
            <a:ext cx="3107424" cy="16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помогает выработать диафрагмальное дыхание </a:t>
            </a:r>
          </a:p>
        </p:txBody>
      </p:sp>
      <p:sp>
        <p:nvSpPr>
          <p:cNvPr id="8" name="Овал 7"/>
          <p:cNvSpPr/>
          <p:nvPr/>
        </p:nvSpPr>
        <p:spPr>
          <a:xfrm>
            <a:off x="6119762" y="4355167"/>
            <a:ext cx="2880000" cy="16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помогает  выработать силу и правильное распределение выдоха</a:t>
            </a:r>
          </a:p>
        </p:txBody>
      </p:sp>
      <p:sp>
        <p:nvSpPr>
          <p:cNvPr id="6" name="Овал 5"/>
          <p:cNvSpPr/>
          <p:nvPr/>
        </p:nvSpPr>
        <p:spPr>
          <a:xfrm>
            <a:off x="172103" y="4237188"/>
            <a:ext cx="2880000" cy="16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корректирует нарушения речевого дыхания </a:t>
            </a:r>
          </a:p>
        </p:txBody>
      </p:sp>
      <p:pic>
        <p:nvPicPr>
          <p:cNvPr id="4099" name="Picture 3" descr="C:\Documents and Settings\Admin\Рабочий стол\Дит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297" y="1124744"/>
            <a:ext cx="2030400" cy="2880000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новое\IMG_2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369" y="1124744"/>
            <a:ext cx="2160069" cy="288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новое\IMG_27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9" y="1144236"/>
            <a:ext cx="2160069" cy="288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Рабочий стол\Рук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35259" y="3789040"/>
            <a:ext cx="1474839" cy="108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295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Пальчиковая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7525" y="4507306"/>
            <a:ext cx="325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стимулирует действие речевых зон коры головного мозга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497111" y="4507306"/>
            <a:ext cx="325775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совершенствует внимание и память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66607" y="4585952"/>
            <a:ext cx="325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формирует ассоциативно-образное мышление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66607" y="4585952"/>
            <a:ext cx="325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облегчает будущим школьникам усвоение навыков письма</a:t>
            </a:r>
          </a:p>
        </p:txBody>
      </p:sp>
      <p:pic>
        <p:nvPicPr>
          <p:cNvPr id="13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268760"/>
            <a:ext cx="3394075" cy="2301875"/>
          </a:xfrm>
          <a:prstGeom prst="rect">
            <a:avLst/>
          </a:prstGeom>
          <a:ln w="38100" cap="sq">
            <a:solidFill>
              <a:srgbClr val="2832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6" descr="P1020334.JPG"/>
          <p:cNvPicPr>
            <a:picLocks noChangeAspect="1"/>
          </p:cNvPicPr>
          <p:nvPr/>
        </p:nvPicPr>
        <p:blipFill>
          <a:blip r:embed="rId4" cstate="print">
            <a:lum bright="30000" contrast="40000"/>
          </a:blip>
          <a:srcRect l="12199" t="25850" r="2751"/>
          <a:stretch>
            <a:fillRect/>
          </a:stretch>
        </p:blipFill>
        <p:spPr bwMode="auto">
          <a:xfrm>
            <a:off x="5004048" y="1196752"/>
            <a:ext cx="3671888" cy="2376487"/>
          </a:xfrm>
          <a:prstGeom prst="rect">
            <a:avLst/>
          </a:prstGeom>
          <a:ln w="38100" cap="sq">
            <a:solidFill>
              <a:srgbClr val="2832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ll dir="rd"/>
      </p:transition>
    </mc:Choice>
    <mc:Fallback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</a:t>
            </a:r>
            <a:r>
              <a:rPr lang="ru-RU" b="1" dirty="0" err="1" smtClean="0">
                <a:solidFill>
                  <a:srgbClr val="C00000"/>
                </a:solidFill>
              </a:rPr>
              <a:t>Психогимнастика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11760" y="4293096"/>
            <a:ext cx="3478127" cy="19991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Снятие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эмоционального напряжения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5508104" y="1196752"/>
            <a:ext cx="3168210" cy="223224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Обучение умению Изображать  выразительно и эмоционально отдельные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эмоции, движения</a:t>
            </a:r>
          </a:p>
        </p:txBody>
      </p:sp>
      <p:pic>
        <p:nvPicPr>
          <p:cNvPr id="3" name="Picture 2" descr="C:\Users\Связной\Desktop\новое\IMG_2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11" y="1206883"/>
            <a:ext cx="383987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Связной\Desktop\новое\IMG_2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741" y="3771819"/>
            <a:ext cx="216006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5604" name="Picture 4" descr="http://detsad-kitty.ru/uploads/posts/2012-08/1345373061_volshebnyj-sunduchok-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4509120"/>
            <a:ext cx="154457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7678482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388843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Логоритмика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0" y="1070848"/>
            <a:ext cx="316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стимулирует </a:t>
            </a:r>
            <a:r>
              <a:rPr lang="ru-RU" sz="2000" b="1" dirty="0" smtClean="0">
                <a:solidFill>
                  <a:schemeClr val="tx1"/>
                </a:solidFill>
              </a:rPr>
              <a:t>развитие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речи</a:t>
            </a:r>
          </a:p>
        </p:txBody>
      </p:sp>
      <p:sp>
        <p:nvSpPr>
          <p:cNvPr id="5" name="Овал 4"/>
          <p:cNvSpPr/>
          <p:nvPr/>
        </p:nvSpPr>
        <p:spPr>
          <a:xfrm>
            <a:off x="150369" y="4005064"/>
            <a:ext cx="3168352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развивает пространственное мышление</a:t>
            </a:r>
          </a:p>
          <a:p>
            <a:pPr algn="ctr"/>
            <a:endParaRPr lang="ru-RU" sz="2200" b="1" dirty="0" smtClean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28200" y="4005064"/>
            <a:ext cx="316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развивает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внимание, воображение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76000" y="1070848"/>
            <a:ext cx="316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воспитывает быстроту реакции и эмоциональную выразительность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059832" y="2780928"/>
            <a:ext cx="1584176" cy="936104"/>
          </a:xfrm>
          <a:prstGeom prst="straightConnector1">
            <a:avLst/>
          </a:prstGeom>
          <a:ln w="793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88024" y="2636912"/>
            <a:ext cx="1296144" cy="936104"/>
          </a:xfrm>
          <a:prstGeom prst="straightConnector1">
            <a:avLst/>
          </a:prstGeom>
          <a:ln w="793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19872" y="3573016"/>
            <a:ext cx="1368152" cy="936104"/>
          </a:xfrm>
          <a:prstGeom prst="straightConnector1">
            <a:avLst/>
          </a:prstGeom>
          <a:ln w="793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3717032"/>
            <a:ext cx="1296144" cy="864096"/>
          </a:xfrm>
          <a:prstGeom prst="straightConnector1">
            <a:avLst/>
          </a:prstGeom>
          <a:ln w="793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Музыкотерапия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00813" y="4437112"/>
            <a:ext cx="2643174" cy="21431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коррекция настроения и отдельных черт характера </a:t>
            </a:r>
          </a:p>
        </p:txBody>
      </p:sp>
      <p:sp>
        <p:nvSpPr>
          <p:cNvPr id="9" name="Овал 8"/>
          <p:cNvSpPr/>
          <p:nvPr/>
        </p:nvSpPr>
        <p:spPr>
          <a:xfrm>
            <a:off x="5148064" y="4437112"/>
            <a:ext cx="2428860" cy="21431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обучение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релаксации</a:t>
            </a:r>
          </a:p>
        </p:txBody>
      </p:sp>
      <p:pic>
        <p:nvPicPr>
          <p:cNvPr id="1026" name="Picture 2" descr="C:\Users\Связной\Desktop\новое\IMG_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7959">
            <a:off x="1155460" y="1307598"/>
            <a:ext cx="216006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Связной\Desktop\новое\IMG_2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7256">
            <a:off x="4752324" y="1307598"/>
            <a:ext cx="383987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2153</TotalTime>
  <Words>244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Использование  здоровьесберегающих технологий в музыкальной деятельности дошкольников</vt:lpstr>
      <vt:lpstr>Здоровьесберегающие технологии </vt:lpstr>
      <vt:lpstr>Слайд 3</vt:lpstr>
      <vt:lpstr>Ритмопластика</vt:lpstr>
      <vt:lpstr>Дыхательная гимнастика</vt:lpstr>
      <vt:lpstr>         Пальчиковая гимнастика</vt:lpstr>
      <vt:lpstr>                   Психогимнастика</vt:lpstr>
      <vt:lpstr>Логоритмика</vt:lpstr>
      <vt:lpstr>Музыкотерапия</vt:lpstr>
      <vt:lpstr>           Танцетерапия</vt:lpstr>
      <vt:lpstr>                    Сказкатерапия</vt:lpstr>
      <vt:lpstr>                     Улыбкотерапия</vt:lpstr>
      <vt:lpstr>                         Игротерапия</vt:lpstr>
      <vt:lpstr>Фольклорная арттерапия</vt:lpstr>
      <vt:lpstr>                 Праздникотерапия</vt:lpstr>
      <vt:lpstr>Результаты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работе музыкального руководителя ДОУ</dc:title>
  <dc:creator>Кушнерова Е. п.</dc:creator>
  <cp:lastModifiedBy>RePack by SPecialiST</cp:lastModifiedBy>
  <cp:revision>250</cp:revision>
  <dcterms:created xsi:type="dcterms:W3CDTF">2012-07-29T11:57:02Z</dcterms:created>
  <dcterms:modified xsi:type="dcterms:W3CDTF">2019-10-04T04:24:15Z</dcterms:modified>
</cp:coreProperties>
</file>